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62" r:id="rId2"/>
    <p:sldId id="268" r:id="rId3"/>
    <p:sldId id="269" r:id="rId4"/>
    <p:sldId id="270" r:id="rId5"/>
    <p:sldId id="279" r:id="rId6"/>
    <p:sldId id="278" r:id="rId7"/>
    <p:sldId id="271" r:id="rId8"/>
    <p:sldId id="265" r:id="rId9"/>
    <p:sldId id="272" r:id="rId10"/>
    <p:sldId id="273" r:id="rId11"/>
    <p:sldId id="275" r:id="rId12"/>
    <p:sldId id="276" r:id="rId13"/>
    <p:sldId id="274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6" y="-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MDS\Placement%20data\Placement%20data_Backup%20lap\four%20year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Sheet1!$E$24</c:f>
              <c:strCache>
                <c:ptCount val="1"/>
                <c:pt idx="0">
                  <c:v>Avg Package (Lakh p.a.)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1A7-4FC9-BCA5-719CEE3823F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A7-4FC9-BCA5-719CEE3823F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A7-4FC9-BCA5-719CEE3823F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A7-4FC9-BCA5-719CEE3823F0}"/>
              </c:ext>
            </c:extLst>
          </c:dPt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10.7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1A7-4FC9-BCA5-719CEE3823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Sheet1!$D$25:$D$28</c:f>
              <c:strCache>
                <c:ptCount val="4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</c:strCache>
            </c:strRef>
          </c:cat>
          <c:val>
            <c:numRef>
              <c:f>Sheet1!$E$25:$E$28</c:f>
              <c:numCache>
                <c:formatCode>General</c:formatCode>
                <c:ptCount val="4"/>
                <c:pt idx="0">
                  <c:v>7.6</c:v>
                </c:pt>
                <c:pt idx="1">
                  <c:v>8</c:v>
                </c:pt>
                <c:pt idx="2">
                  <c:v>10.4</c:v>
                </c:pt>
                <c:pt idx="3">
                  <c:v>10.7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1A7-4FC9-BCA5-719CEE3823F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2681600"/>
        <c:axId val="124078336"/>
      </c:barChart>
      <c:catAx>
        <c:axId val="122681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78336"/>
        <c:crossesAt val="0"/>
        <c:auto val="1"/>
        <c:lblAlgn val="ctr"/>
        <c:lblOffset val="100"/>
        <c:noMultiLvlLbl val="0"/>
      </c:catAx>
      <c:valAx>
        <c:axId val="124078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68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Placement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9C-41A8-8995-FE42DAED9FA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99C-41A8-8995-FE42DAED9FAE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99C-41A8-8995-FE42DAED9FAE}"/>
              </c:ext>
            </c:extLst>
          </c:dPt>
          <c:cat>
            <c:strRef>
              <c:f>Sheet1!$A$2:$A$5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</c:v>
                </c:pt>
                <c:pt idx="1">
                  <c:v>94</c:v>
                </c:pt>
                <c:pt idx="2">
                  <c:v>83</c:v>
                </c:pt>
                <c:pt idx="3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9C-41A8-8995-FE42DAED9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388096"/>
        <c:axId val="124389632"/>
      </c:barChart>
      <c:catAx>
        <c:axId val="12438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89632"/>
        <c:crosses val="autoZero"/>
        <c:auto val="1"/>
        <c:lblAlgn val="ctr"/>
        <c:lblOffset val="100"/>
        <c:noMultiLvlLbl val="0"/>
      </c:catAx>
      <c:valAx>
        <c:axId val="1243896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8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4940F-7FBB-49DD-8EA9-8E0364A0287B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B67FB-6680-453D-91F2-31D562E4F9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720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6578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50457abf7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ge50457abf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245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379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507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500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0930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7948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082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426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4" name="Google Shape;6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956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345440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C23FADE-DAC5-449D-9BB1-3BA5E82B2B1A}" type="datetimeFigureOut">
              <a:rPr lang="en-IN" smtClean="0"/>
              <a:t>01-02-2024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3D96FC2-E3AC-4099-B42F-695ABA577A62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jpeg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3.jpeg"/><Relationship Id="rId10" Type="http://schemas.openxmlformats.org/officeDocument/2006/relationships/image" Target="../media/image45.png"/><Relationship Id="rId4" Type="http://schemas.openxmlformats.org/officeDocument/2006/relationships/image" Target="../media/image29.jpeg"/><Relationship Id="rId9" Type="http://schemas.openxmlformats.org/officeDocument/2006/relationships/image" Target="../media/image42.wmf"/><Relationship Id="rId14" Type="http://schemas.openxmlformats.org/officeDocument/2006/relationships/image" Target="../media/image4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15" Type="http://schemas.openxmlformats.org/officeDocument/2006/relationships/image" Target="../media/image21.png"/><Relationship Id="rId10" Type="http://schemas.openxmlformats.org/officeDocument/2006/relationships/image" Target="../media/image16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5.jp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Program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3561555"/>
          </a:xfrm>
        </p:spPr>
        <p:txBody>
          <a:bodyPr>
            <a:normAutofit fontScale="92500" lnSpcReduction="10000"/>
          </a:bodyPr>
          <a:lstStyle/>
          <a:p>
            <a:pPr marL="324000" algn="just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Electronics (Instrumentation &amp; Control) Engineering a specialized branch of electronics that focuses on Sensors, Measurement, </a:t>
            </a:r>
            <a:r>
              <a:rPr lang="en-US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Internet of Things </a:t>
            </a:r>
            <a:r>
              <a:rPr lang="en-US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IoT</a:t>
            </a:r>
            <a:r>
              <a:rPr lang="en-US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), Control and automation of devices or process. </a:t>
            </a:r>
          </a:p>
          <a:p>
            <a:pPr marL="324000" algn="just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In the recent times, EIC emerges as the backbone of </a:t>
            </a:r>
            <a:r>
              <a:rPr lang="en-US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Industry 4.0</a:t>
            </a:r>
            <a:r>
              <a:rPr lang="en-US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, which is the latest trend of automation and data exchange in manufacturing technologies. With the rise of smart phones/devices, sensors and instrumentation becomes an indispensable field in engineering.</a:t>
            </a:r>
          </a:p>
          <a:p>
            <a:pPr marL="11430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558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9"/>
          <p:cNvSpPr/>
          <p:nvPr/>
        </p:nvSpPr>
        <p:spPr>
          <a:xfrm>
            <a:off x="0" y="-94"/>
            <a:ext cx="7921350" cy="780898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9"/>
          <p:cNvSpPr txBox="1">
            <a:spLocks noGrp="1"/>
          </p:cNvSpPr>
          <p:nvPr>
            <p:ph type="title"/>
          </p:nvPr>
        </p:nvSpPr>
        <p:spPr>
          <a:xfrm>
            <a:off x="-10886" y="9383"/>
            <a:ext cx="7774875" cy="655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IN" sz="2700" b="1" dirty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lang="en-IN" sz="27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r>
              <a:rPr lang="en-IN" sz="2800" b="1" dirty="0" smtClean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7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7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57" name="Google Shape;457;p19"/>
          <p:cNvSpPr txBox="1"/>
          <p:nvPr/>
        </p:nvSpPr>
        <p:spPr>
          <a:xfrm>
            <a:off x="2400203" y="780804"/>
            <a:ext cx="3887325" cy="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IN" sz="21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ACHIEVERS 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9"/>
          <p:cNvSpPr txBox="1"/>
          <p:nvPr/>
        </p:nvSpPr>
        <p:spPr>
          <a:xfrm>
            <a:off x="4343909" y="1371601"/>
            <a:ext cx="2982825" cy="116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Alisha Malhotra</a:t>
            </a:r>
            <a:endParaRPr sz="11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900"/>
            </a:pPr>
            <a:endParaRPr sz="1425" b="1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algn="ctr"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Overall Institute Topper 2021</a:t>
            </a:r>
            <a:endParaRPr sz="11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900"/>
            </a:pPr>
            <a:endParaRPr sz="1425" b="1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algn="ctr"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Awarded with President Medal</a:t>
            </a:r>
            <a:endParaRPr sz="1425" b="1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grpSp>
        <p:nvGrpSpPr>
          <p:cNvPr id="459" name="Google Shape;459;p19"/>
          <p:cNvGrpSpPr/>
          <p:nvPr/>
        </p:nvGrpSpPr>
        <p:grpSpPr>
          <a:xfrm>
            <a:off x="5020056" y="2974086"/>
            <a:ext cx="3209544" cy="2073398"/>
            <a:chOff x="6693408" y="3965448"/>
            <a:chExt cx="4279392" cy="2764530"/>
          </a:xfrm>
        </p:grpSpPr>
        <p:sp>
          <p:nvSpPr>
            <p:cNvPr id="460" name="Google Shape;460;p19"/>
            <p:cNvSpPr/>
            <p:nvPr/>
          </p:nvSpPr>
          <p:spPr>
            <a:xfrm>
              <a:off x="6693408" y="3965448"/>
              <a:ext cx="4279392" cy="2764530"/>
            </a:xfrm>
            <a:prstGeom prst="irregularSeal2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20778818">
              <a:off x="7439016" y="4940745"/>
              <a:ext cx="2788169" cy="110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3300"/>
              </a:pPr>
              <a:r>
                <a:rPr lang="en-IN" sz="2475">
                  <a:solidFill>
                    <a:srgbClr val="FF0000"/>
                  </a:solidFill>
                  <a:latin typeface="Algerian"/>
                  <a:ea typeface="Algerian"/>
                  <a:cs typeface="Algerian"/>
                  <a:sym typeface="Algerian"/>
                </a:rPr>
                <a:t>President Medal!</a:t>
              </a:r>
              <a:endParaRPr sz="2475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endParaRPr>
            </a:p>
          </p:txBody>
        </p:sp>
      </p:grpSp>
      <p:pic>
        <p:nvPicPr>
          <p:cNvPr id="462" name="Google Shape;46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5683" y="45440"/>
            <a:ext cx="893649" cy="89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" y="1260729"/>
            <a:ext cx="3768471" cy="376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5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1"/>
          <p:cNvSpPr/>
          <p:nvPr/>
        </p:nvSpPr>
        <p:spPr>
          <a:xfrm>
            <a:off x="291055" y="2989536"/>
            <a:ext cx="1634369" cy="144530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9525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536421" y="826141"/>
            <a:ext cx="1612419" cy="145223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 txBox="1"/>
          <p:nvPr/>
        </p:nvSpPr>
        <p:spPr>
          <a:xfrm>
            <a:off x="2171700" y="1156580"/>
            <a:ext cx="2133600" cy="101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en-IN" sz="15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Jasm</a:t>
            </a: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V. </a:t>
            </a:r>
            <a:r>
              <a:rPr lang="en-IN" sz="15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Chandran</a:t>
            </a:r>
            <a:endParaRPr sz="15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600"/>
            </a:pP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(1985-89</a:t>
            </a:r>
            <a:r>
              <a:rPr lang="en-IN" sz="15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Director 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368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Alliances </a:t>
            </a:r>
            <a:r>
              <a:rPr lang="en-IN" sz="135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Kryon</a:t>
            </a: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Bengaluru</a:t>
            </a:r>
            <a:endParaRPr sz="135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63" name="Google Shape;663;p31"/>
          <p:cNvSpPr txBox="1"/>
          <p:nvPr/>
        </p:nvSpPr>
        <p:spPr>
          <a:xfrm>
            <a:off x="6766560" y="3412667"/>
            <a:ext cx="1939922" cy="101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en-IN" sz="15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Surbhi</a:t>
            </a: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Garg</a:t>
            </a:r>
            <a:endParaRPr sz="15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600"/>
            </a:pP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(2008-12)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IAS Officer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368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Delhi</a:t>
            </a:r>
            <a:endParaRPr sz="135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5029690" y="2989536"/>
            <a:ext cx="1590917" cy="151234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 txBox="1"/>
          <p:nvPr/>
        </p:nvSpPr>
        <p:spPr>
          <a:xfrm>
            <a:off x="6900212" y="1256207"/>
            <a:ext cx="2042160" cy="101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Sonia Madan</a:t>
            </a:r>
            <a:endParaRPr sz="15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600"/>
            </a:pP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(1986-90)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GM, Engineers India Ltd.  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368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Delhi</a:t>
            </a:r>
            <a:endParaRPr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6" name="Google Shape;666;p31" descr="D:\TIET\Microsites\Photos alumni\sonia mada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0022" y="965514"/>
            <a:ext cx="1570584" cy="1404306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sp>
        <p:nvSpPr>
          <p:cNvPr id="667" name="Google Shape;667;p31"/>
          <p:cNvSpPr txBox="1"/>
          <p:nvPr/>
        </p:nvSpPr>
        <p:spPr>
          <a:xfrm>
            <a:off x="2133600" y="3414346"/>
            <a:ext cx="2209800" cy="101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Jasmeet Singh</a:t>
            </a: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600"/>
            </a:pPr>
            <a:r>
              <a:rPr lang="en-IN" sz="15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(2003-07)</a:t>
            </a:r>
            <a:endParaRPr sz="135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Country Manager</a:t>
            </a:r>
          </a:p>
          <a:p>
            <a:pPr algn="ctr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ts val="1400"/>
            </a:pPr>
            <a:r>
              <a:rPr lang="en-IN" sz="13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Tiny-Mesh,  Chandigarh</a:t>
            </a:r>
            <a:endParaRPr sz="135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1" y="-94"/>
            <a:ext cx="7921292" cy="619999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291055" y="26652"/>
            <a:ext cx="695999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-IN" sz="27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Department’s Strength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25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32" descr="D:\TIET\Microsites\Photos alumni\Anaterpreet_Google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343030"/>
            <a:ext cx="18288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32"/>
          <p:cNvSpPr txBox="1"/>
          <p:nvPr/>
        </p:nvSpPr>
        <p:spPr>
          <a:xfrm>
            <a:off x="312420" y="4057399"/>
            <a:ext cx="1821180" cy="71837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IN" sz="10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Antarpreet</a:t>
            </a: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Singh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-IN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(B.E. EIC 2003-07)    </a:t>
            </a: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Hardware Engineer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spcBef>
                <a:spcPts val="368"/>
              </a:spcBef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Google, USA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2"/>
          <p:cNvSpPr txBox="1"/>
          <p:nvPr/>
        </p:nvSpPr>
        <p:spPr>
          <a:xfrm>
            <a:off x="6758940" y="4014323"/>
            <a:ext cx="1828800" cy="7155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Suresh Malhotra</a:t>
            </a:r>
            <a:endParaRPr sz="105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IN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(B.E. EIC 2008-12)</a:t>
            </a:r>
            <a:endParaRPr sz="105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 Manager,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Amazon, USA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32" descr="D:\TIET\Microsites\Photos alumni\Suresh Malhotr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8940" y="2369580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2" descr="D:\TIET\Microsites\Photos alumni\Ravik.jpg"/>
          <p:cNvPicPr preferRelativeResize="0"/>
          <p:nvPr/>
        </p:nvPicPr>
        <p:blipFill rotWithShape="1">
          <a:blip r:embed="rId6">
            <a:alphaModFix/>
          </a:blip>
          <a:srcRect l="26889" t="7333" r="30444" b="49998"/>
          <a:stretch/>
        </p:blipFill>
        <p:spPr>
          <a:xfrm>
            <a:off x="2476500" y="2343030"/>
            <a:ext cx="18288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2"/>
          <p:cNvSpPr txBox="1"/>
          <p:nvPr/>
        </p:nvSpPr>
        <p:spPr>
          <a:xfrm>
            <a:off x="2438400" y="4057399"/>
            <a:ext cx="1981200" cy="7155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IN" sz="10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Ravik</a:t>
            </a: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IN" sz="10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Hasija</a:t>
            </a:r>
            <a:endParaRPr sz="105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IN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(B.E. EIC 2009-13)</a:t>
            </a:r>
            <a:endParaRPr sz="105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Software </a:t>
            </a:r>
            <a:r>
              <a:rPr lang="en-IN" sz="10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</a:t>
            </a: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–II            Microsoft,   USA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32" descr="D:\TIET\Microsites\Photos alumni\Pushpinde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4400" y="2369580"/>
            <a:ext cx="18288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32"/>
          <p:cNvSpPr txBox="1"/>
          <p:nvPr/>
        </p:nvSpPr>
        <p:spPr>
          <a:xfrm>
            <a:off x="4724400" y="4042861"/>
            <a:ext cx="1828800" cy="7155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IN" sz="10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Pushpinder</a:t>
            </a: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Singh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IN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(B.E. EIC 2010-14)</a:t>
            </a:r>
            <a:endParaRPr sz="105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Manager (</a:t>
            </a:r>
            <a:r>
              <a:rPr lang="en-IN" sz="10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Engg</a:t>
            </a: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IN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Apple, USA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2"/>
          <p:cNvSpPr/>
          <p:nvPr/>
        </p:nvSpPr>
        <p:spPr>
          <a:xfrm>
            <a:off x="1" y="-94"/>
            <a:ext cx="7921292" cy="655545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32"/>
          <p:cNvSpPr/>
          <p:nvPr/>
        </p:nvSpPr>
        <p:spPr>
          <a:xfrm>
            <a:off x="291057" y="26644"/>
            <a:ext cx="641454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-IN" sz="2700" b="1" dirty="0">
                <a:solidFill>
                  <a:srgbClr val="FFFFFF"/>
                </a:solidFill>
                <a:latin typeface="Gentium Basic"/>
                <a:ea typeface="Calibri"/>
                <a:cs typeface="Calibri"/>
                <a:sym typeface="Gentium Basic"/>
              </a:rPr>
              <a:t>Global Corporate Leaders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94347" y="1340114"/>
          <a:ext cx="1380173" cy="57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Bitmap Image" r:id="rId8" imgW="3517920" imgH="1454040" progId="Paint.Picture">
                  <p:embed/>
                </p:oleObj>
              </mc:Choice>
              <mc:Fallback>
                <p:oleObj name="Bitmap Image" r:id="rId8" imgW="3517920" imgH="1454040" progId="Paint.Picture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47" y="1340114"/>
                        <a:ext cx="1380173" cy="57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8" name="Picture 2" descr="microsoft-logo-png-transparent-20 - Evergreen Leadershi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81" y="1258300"/>
            <a:ext cx="1757839" cy="64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29149" y="1340114"/>
          <a:ext cx="556260" cy="647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Bitmap Image" r:id="rId11" imgW="3860640" imgH="4495680" progId="Paint.Picture">
                  <p:embed/>
                </p:oleObj>
              </mc:Choice>
              <mc:Fallback>
                <p:oleObj name="Bitmap Image" r:id="rId11" imgW="3860640" imgH="4495680" progId="Paint.Pictur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9149" y="1340114"/>
                        <a:ext cx="556260" cy="647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85409" y="1509824"/>
            <a:ext cx="144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Apple Inc.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978727" y="1572724"/>
          <a:ext cx="1505903" cy="415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Bitmap Image" r:id="rId13" imgW="1174680" imgH="324000" progId="Paint.Picture">
                  <p:embed/>
                </p:oleObj>
              </mc:Choice>
              <mc:Fallback>
                <p:oleObj name="Bitmap Image" r:id="rId13" imgW="1174680" imgH="324000" progId="Paint.Picture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78727" y="1572724"/>
                        <a:ext cx="1505903" cy="415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293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50457abf7_0_28"/>
          <p:cNvSpPr/>
          <p:nvPr/>
        </p:nvSpPr>
        <p:spPr>
          <a:xfrm>
            <a:off x="0" y="-94"/>
            <a:ext cx="7921350" cy="711049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e50457abf7_0_28"/>
          <p:cNvSpPr txBox="1">
            <a:spLocks noGrp="1"/>
          </p:cNvSpPr>
          <p:nvPr>
            <p:ph type="title"/>
          </p:nvPr>
        </p:nvSpPr>
        <p:spPr>
          <a:xfrm>
            <a:off x="-10894" y="9373"/>
            <a:ext cx="7774875" cy="771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b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4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4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70" name="Google Shape;470;ge50457abf7_0_28"/>
          <p:cNvSpPr txBox="1"/>
          <p:nvPr/>
        </p:nvSpPr>
        <p:spPr>
          <a:xfrm>
            <a:off x="2243888" y="926131"/>
            <a:ext cx="3887325" cy="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IN" sz="2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ALUMNI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e50457abf7_0_28"/>
          <p:cNvSpPr txBox="1"/>
          <p:nvPr/>
        </p:nvSpPr>
        <p:spPr>
          <a:xfrm>
            <a:off x="6631781" y="3834520"/>
            <a:ext cx="1931858" cy="122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Mr. Harsh </a:t>
            </a:r>
            <a:r>
              <a:rPr lang="en-IN" sz="1500" b="1" dirty="0" err="1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Setia</a:t>
            </a:r>
            <a:endParaRPr lang="en-IN" sz="1500" b="1" dirty="0">
              <a:solidFill>
                <a:schemeClr val="dk1"/>
              </a:solidFill>
              <a:latin typeface="Times New Roman" panose="02020603050405020304" pitchFamily="18" charset="0"/>
              <a:ea typeface="Quintessential"/>
              <a:cs typeface="Times New Roman" panose="02020603050405020304" pitchFamily="18" charset="0"/>
              <a:sym typeface="Quintessent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(1999-2003) EIC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Quintessential"/>
              <a:cs typeface="Times New Roman" panose="02020603050405020304" pitchFamily="18" charset="0"/>
              <a:sym typeface="Quintessent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Director, 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SAMSUNG   R&amp;D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Bangaluru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2" name="Google Shape;472;ge50457abf7_0_28" descr="blob:https://web.whatsapp.com/ca2b5d01-9657-4c4b-bd73-b1cc9288327d"/>
          <p:cNvSpPr/>
          <p:nvPr/>
        </p:nvSpPr>
        <p:spPr>
          <a:xfrm>
            <a:off x="116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ge50457abf7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1" y="113369"/>
            <a:ext cx="697706" cy="61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e50457abf7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1782" y="1423551"/>
            <a:ext cx="1727359" cy="21938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4714" y="1354849"/>
          <a:ext cx="1742599" cy="226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Bitmap Image" r:id="rId6" imgW="1251000" imgH="1625760" progId="Paint.Picture">
                  <p:embed/>
                </p:oleObj>
              </mc:Choice>
              <mc:Fallback>
                <p:oleObj name="Bitmap Image" r:id="rId6" imgW="1251000" imgH="1625760" progId="Paint.Pictur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4714" y="1354849"/>
                        <a:ext cx="1742599" cy="2264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471;ge50457abf7_0_28"/>
          <p:cNvSpPr txBox="1"/>
          <p:nvPr/>
        </p:nvSpPr>
        <p:spPr>
          <a:xfrm>
            <a:off x="424714" y="3834519"/>
            <a:ext cx="2432786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Mr. </a:t>
            </a:r>
            <a:r>
              <a:rPr lang="en-IN" sz="1500" b="1" dirty="0" err="1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Nirlep</a:t>
            </a: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 Singh Rai</a:t>
            </a: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(1982-1986) EIC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Quintessential"/>
              <a:cs typeface="Times New Roman" panose="02020603050405020304" pitchFamily="18" charset="0"/>
              <a:sym typeface="Quintessent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Chief Managing Director, 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NFL, New Delhi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3" name="Picture 2" descr="Vitul Kumar IPS appointed has been relieved for Central deputation | Indian  Bureaucracy is an Exclusive News Port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19" y="1397215"/>
            <a:ext cx="1896662" cy="22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471;ge50457abf7_0_28"/>
          <p:cNvSpPr txBox="1"/>
          <p:nvPr/>
        </p:nvSpPr>
        <p:spPr>
          <a:xfrm>
            <a:off x="3239220" y="3834520"/>
            <a:ext cx="1759501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Mr. </a:t>
            </a:r>
            <a:r>
              <a:rPr lang="en-IN" sz="1500" b="1" dirty="0" err="1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Vitul</a:t>
            </a: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 Kumar</a:t>
            </a: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Quintessential"/>
                <a:cs typeface="Times New Roman" panose="02020603050405020304" pitchFamily="18" charset="0"/>
                <a:sym typeface="Quintessential"/>
              </a:rPr>
              <a:t>(1984-1988) EIC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Quintessential"/>
              <a:cs typeface="Times New Roman" panose="02020603050405020304" pitchFamily="18" charset="0"/>
              <a:sym typeface="Quintessent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ADGP</a:t>
            </a: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Uttar Pradesh </a:t>
            </a:r>
            <a:endParaRPr sz="1500" b="1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157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Program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3751370"/>
          </a:xfrm>
        </p:spPr>
        <p:txBody>
          <a:bodyPr>
            <a:normAutofit lnSpcReduction="10000"/>
          </a:bodyPr>
          <a:lstStyle/>
          <a:p>
            <a:r>
              <a:rPr lang="en-IN" sz="2200" dirty="0">
                <a:solidFill>
                  <a:schemeClr val="accent1"/>
                </a:solidFill>
              </a:rPr>
              <a:t>B.E. in EIC started in </a:t>
            </a:r>
            <a:r>
              <a:rPr lang="en-IN" sz="2200" b="1" dirty="0">
                <a:solidFill>
                  <a:schemeClr val="accent1"/>
                </a:solidFill>
              </a:rPr>
              <a:t>1979</a:t>
            </a:r>
            <a:r>
              <a:rPr lang="en-IN" sz="2200" dirty="0">
                <a:solidFill>
                  <a:schemeClr val="accent1"/>
                </a:solidFill>
              </a:rPr>
              <a:t> at TIET</a:t>
            </a:r>
            <a:endParaRPr lang="en-IN" sz="2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IN" sz="2200" dirty="0">
                <a:solidFill>
                  <a:schemeClr val="accent3">
                    <a:lumMod val="75000"/>
                  </a:schemeClr>
                </a:solidFill>
              </a:rPr>
              <a:t>Program has </a:t>
            </a:r>
            <a:r>
              <a:rPr lang="en-IN" sz="2200" dirty="0">
                <a:solidFill>
                  <a:srgbClr val="FF0000"/>
                </a:solidFill>
              </a:rPr>
              <a:t>three</a:t>
            </a:r>
            <a:r>
              <a:rPr lang="en-IN" sz="2200" dirty="0">
                <a:solidFill>
                  <a:schemeClr val="accent3">
                    <a:lumMod val="75000"/>
                  </a:schemeClr>
                </a:solidFill>
              </a:rPr>
              <a:t> elective baskets; </a:t>
            </a:r>
          </a:p>
          <a:p>
            <a:pPr lvl="1" indent="284163"/>
            <a:r>
              <a:rPr lang="en-IN" sz="2200" b="1" dirty="0">
                <a:solidFill>
                  <a:schemeClr val="accent3">
                    <a:lumMod val="75000"/>
                  </a:schemeClr>
                </a:solidFill>
              </a:rPr>
              <a:t>Smart Systems, </a:t>
            </a:r>
          </a:p>
          <a:p>
            <a:pPr lvl="1" indent="284163"/>
            <a:r>
              <a:rPr lang="en-IN" sz="2200" b="1" dirty="0">
                <a:solidFill>
                  <a:schemeClr val="accent3">
                    <a:lumMod val="75000"/>
                  </a:schemeClr>
                </a:solidFill>
              </a:rPr>
              <a:t>Biomedical and </a:t>
            </a:r>
          </a:p>
          <a:p>
            <a:pPr lvl="1" indent="284163"/>
            <a:r>
              <a:rPr lang="en-IN" sz="2200" b="1" dirty="0">
                <a:solidFill>
                  <a:schemeClr val="accent3">
                    <a:lumMod val="75000"/>
                  </a:schemeClr>
                </a:solidFill>
              </a:rPr>
              <a:t>Industrial Automation</a:t>
            </a:r>
          </a:p>
          <a:p>
            <a:r>
              <a:rPr lang="en-IN" sz="2200" dirty="0">
                <a:solidFill>
                  <a:schemeClr val="accent1"/>
                </a:solidFill>
              </a:rPr>
              <a:t>Consistent placement record around  </a:t>
            </a:r>
            <a:r>
              <a:rPr lang="en-IN" sz="2200" b="1" dirty="0">
                <a:solidFill>
                  <a:schemeClr val="accent1"/>
                </a:solidFill>
              </a:rPr>
              <a:t>90%</a:t>
            </a:r>
          </a:p>
          <a:p>
            <a:r>
              <a:rPr lang="en-IN" sz="2200" dirty="0">
                <a:solidFill>
                  <a:schemeClr val="accent4">
                    <a:lumMod val="50000"/>
                  </a:schemeClr>
                </a:solidFill>
              </a:rPr>
              <a:t>Latest curriculum  as per </a:t>
            </a:r>
            <a:r>
              <a:rPr lang="en-IN" sz="2200" b="1" dirty="0">
                <a:solidFill>
                  <a:schemeClr val="accent4">
                    <a:lumMod val="50000"/>
                  </a:schemeClr>
                </a:solidFill>
              </a:rPr>
              <a:t>Industry 4.0</a:t>
            </a:r>
          </a:p>
          <a:p>
            <a:r>
              <a:rPr lang="en-IN" sz="2200" dirty="0">
                <a:solidFill>
                  <a:schemeClr val="accent1"/>
                </a:solidFill>
              </a:rPr>
              <a:t>Experienced faculty having industry/Govt. </a:t>
            </a:r>
            <a:r>
              <a:rPr lang="en-IN" sz="2200" b="1" dirty="0">
                <a:solidFill>
                  <a:schemeClr val="accent1"/>
                </a:solidFill>
              </a:rPr>
              <a:t>sponsored projects</a:t>
            </a:r>
          </a:p>
          <a:p>
            <a:r>
              <a:rPr lang="en-IN" sz="2200" dirty="0">
                <a:solidFill>
                  <a:schemeClr val="accent3">
                    <a:lumMod val="75000"/>
                  </a:schemeClr>
                </a:solidFill>
              </a:rPr>
              <a:t>Huge </a:t>
            </a:r>
            <a:r>
              <a:rPr lang="en-IN" sz="2200" b="1" dirty="0">
                <a:solidFill>
                  <a:schemeClr val="accent3">
                    <a:lumMod val="75000"/>
                  </a:schemeClr>
                </a:solidFill>
              </a:rPr>
              <a:t>alumni </a:t>
            </a:r>
            <a:r>
              <a:rPr lang="en-IN" sz="2200" dirty="0">
                <a:solidFill>
                  <a:schemeClr val="accent3">
                    <a:lumMod val="75000"/>
                  </a:schemeClr>
                </a:solidFill>
              </a:rPr>
              <a:t>base in national and international arena</a:t>
            </a:r>
          </a:p>
          <a:p>
            <a:pPr marL="11430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692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/>
          <p:nvPr/>
        </p:nvSpPr>
        <p:spPr>
          <a:xfrm>
            <a:off x="1" y="-94"/>
            <a:ext cx="7921292" cy="655545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2"/>
          <p:cNvSpPr txBox="1">
            <a:spLocks noGrp="1"/>
          </p:cNvSpPr>
          <p:nvPr>
            <p:ph type="title"/>
          </p:nvPr>
        </p:nvSpPr>
        <p:spPr>
          <a:xfrm>
            <a:off x="-10887" y="9383"/>
            <a:ext cx="7774829" cy="6555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r>
              <a:rPr lang="en-IN" sz="2400" b="1" dirty="0" smtClean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</a:t>
            </a:r>
            <a:r>
              <a:rPr lang="en-US" sz="24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IN" sz="2400" b="1" dirty="0" smtClean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:</a:t>
            </a:r>
            <a:r>
              <a:rPr lang="en-IN" sz="2400" b="1" dirty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4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274" name="Google Shape;274;p12"/>
          <p:cNvSpPr txBox="1"/>
          <p:nvPr/>
        </p:nvSpPr>
        <p:spPr>
          <a:xfrm>
            <a:off x="4776678" y="834623"/>
            <a:ext cx="4126901" cy="3655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2800"/>
            </a:pPr>
            <a:r>
              <a:rPr lang="en-IN" sz="21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Respectable Average Package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 txBox="1"/>
          <p:nvPr/>
        </p:nvSpPr>
        <p:spPr>
          <a:xfrm>
            <a:off x="289294" y="844927"/>
            <a:ext cx="4157663" cy="3659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2800"/>
            </a:pPr>
            <a:r>
              <a:rPr lang="en-IN" sz="21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Consistent Placement record (%)</a:t>
            </a:r>
            <a:endParaRPr sz="21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277" name="Google Shape;277;p12"/>
          <p:cNvGraphicFramePr/>
          <p:nvPr>
            <p:extLst>
              <p:ext uri="{D42A27DB-BD31-4B8C-83A1-F6EECF244321}">
                <p14:modId xmlns:p14="http://schemas.microsoft.com/office/powerpoint/2010/main" val="3483280870"/>
              </p:ext>
            </p:extLst>
          </p:nvPr>
        </p:nvGraphicFramePr>
        <p:xfrm>
          <a:off x="4776677" y="1714500"/>
          <a:ext cx="4126902" cy="2594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9" name="Google Shape;27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0710" y="29251"/>
            <a:ext cx="697706" cy="61531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2"/>
          <p:cNvSpPr txBox="1"/>
          <p:nvPr/>
        </p:nvSpPr>
        <p:spPr>
          <a:xfrm>
            <a:off x="181961" y="4487030"/>
            <a:ext cx="8747202" cy="3693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I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average salary package of the current batch 2022-23  is 10.7 Lakhs and placement till 31</a:t>
            </a:r>
            <a:r>
              <a:rPr lang="en-IN" sz="15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I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March 2023</a:t>
            </a:r>
            <a:r>
              <a:rPr lang="en-IN" sz="10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289294" y="1812851"/>
          <a:ext cx="3771900" cy="249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859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"/>
          <p:cNvSpPr/>
          <p:nvPr/>
        </p:nvSpPr>
        <p:spPr>
          <a:xfrm>
            <a:off x="1" y="-94"/>
            <a:ext cx="7921292" cy="780898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/>
          </p:nvPr>
        </p:nvSpPr>
        <p:spPr>
          <a:xfrm>
            <a:off x="-10887" y="9383"/>
            <a:ext cx="7774829" cy="6867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b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4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4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02" name="Google Shape;402;p15"/>
          <p:cNvSpPr txBox="1"/>
          <p:nvPr/>
        </p:nvSpPr>
        <p:spPr>
          <a:xfrm>
            <a:off x="1401983" y="933060"/>
            <a:ext cx="4930237" cy="36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IN" sz="2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ACHIEVERS 2022-23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3301" y="165489"/>
            <a:ext cx="697706" cy="6153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06;p15"/>
          <p:cNvSpPr txBox="1"/>
          <p:nvPr/>
        </p:nvSpPr>
        <p:spPr>
          <a:xfrm>
            <a:off x="101037" y="2207597"/>
            <a:ext cx="1918264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Vamika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Garg 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Western Digital Co.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18.4  Lakh (2022-23)</a:t>
            </a:r>
            <a:endParaRPr sz="1425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Google Shape;406;p15"/>
          <p:cNvSpPr txBox="1"/>
          <p:nvPr/>
        </p:nvSpPr>
        <p:spPr>
          <a:xfrm>
            <a:off x="5086173" y="2361440"/>
            <a:ext cx="1918264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Sanya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Singh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AMAZON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40  Lakh (2022-23)</a:t>
            </a:r>
          </a:p>
        </p:txBody>
      </p:sp>
      <p:sp>
        <p:nvSpPr>
          <p:cNvPr id="20" name="Google Shape;406;p15"/>
          <p:cNvSpPr txBox="1"/>
          <p:nvPr/>
        </p:nvSpPr>
        <p:spPr>
          <a:xfrm>
            <a:off x="101037" y="4193089"/>
            <a:ext cx="2146748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Pranav </a:t>
            </a: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Mitra</a:t>
            </a:r>
            <a:endParaRPr lang="en-IN"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American Express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  Lakh (2022-23)</a:t>
            </a:r>
          </a:p>
        </p:txBody>
      </p:sp>
      <p:sp>
        <p:nvSpPr>
          <p:cNvPr id="23" name="Google Shape;406;p15"/>
          <p:cNvSpPr txBox="1"/>
          <p:nvPr/>
        </p:nvSpPr>
        <p:spPr>
          <a:xfrm>
            <a:off x="5056268" y="4279647"/>
            <a:ext cx="1978073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Yashonidhi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Srivastava Oracle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33  Lakh (2022-23)</a:t>
            </a:r>
          </a:p>
        </p:txBody>
      </p:sp>
      <p:pic>
        <p:nvPicPr>
          <p:cNvPr id="22" name="Picture 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7784" y="1580441"/>
            <a:ext cx="1460120" cy="165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dell\Downloads\pranav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4345" y="3617068"/>
            <a:ext cx="1344930" cy="134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 rotWithShape="1">
          <a:blip r:embed="rId6" cstate="print"/>
          <a:srcRect t="22447" r="11887" b="28270"/>
          <a:stretch/>
        </p:blipFill>
        <p:spPr bwMode="auto">
          <a:xfrm>
            <a:off x="7164288" y="1720042"/>
            <a:ext cx="1354827" cy="162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1218" y="3507854"/>
            <a:ext cx="1197897" cy="149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67" y="1580441"/>
            <a:ext cx="1799937" cy="559261"/>
          </a:xfrm>
          <a:prstGeom prst="rect">
            <a:avLst/>
          </a:prstGeom>
        </p:spPr>
      </p:pic>
      <p:pic>
        <p:nvPicPr>
          <p:cNvPr id="28" name="Google Shape;40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63697" y="1775151"/>
            <a:ext cx="1724456" cy="50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Picture 15" descr="American Express Credit Card | Apply for Best American Express Credit Cards  Online- Fincash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9862"/>
            <a:ext cx="1615808" cy="58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File:Oracle Logo.svg - Wikimedia Commons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68" y="3637957"/>
            <a:ext cx="1600574" cy="564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799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"/>
          <p:cNvSpPr/>
          <p:nvPr/>
        </p:nvSpPr>
        <p:spPr>
          <a:xfrm>
            <a:off x="1" y="-94"/>
            <a:ext cx="7921292" cy="780898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/>
          </p:nvPr>
        </p:nvSpPr>
        <p:spPr>
          <a:xfrm>
            <a:off x="-10887" y="9383"/>
            <a:ext cx="7774829" cy="6867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b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4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4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02" name="Google Shape;402;p15"/>
          <p:cNvSpPr txBox="1"/>
          <p:nvPr/>
        </p:nvSpPr>
        <p:spPr>
          <a:xfrm>
            <a:off x="1401983" y="933060"/>
            <a:ext cx="4930237" cy="36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IN" sz="2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ACHIEVERS 2022-23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3301" y="165489"/>
            <a:ext cx="697706" cy="6153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06;p15"/>
          <p:cNvSpPr txBox="1"/>
          <p:nvPr/>
        </p:nvSpPr>
        <p:spPr>
          <a:xfrm>
            <a:off x="101037" y="2207597"/>
            <a:ext cx="1918264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Mittali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Goyal</a:t>
            </a:r>
            <a:endParaRPr lang="en-IN" sz="1425" b="1" dirty="0"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Oracle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33  Lakh (2022-23)</a:t>
            </a:r>
            <a:endParaRPr sz="1425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Google Shape;406;p15"/>
          <p:cNvSpPr txBox="1"/>
          <p:nvPr/>
        </p:nvSpPr>
        <p:spPr>
          <a:xfrm>
            <a:off x="5086173" y="2361440"/>
            <a:ext cx="1918264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Kanak </a:t>
            </a: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Khandelwal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American Express</a:t>
            </a:r>
            <a:endParaRPr lang="en-IN"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  Lakh (2022-23)</a:t>
            </a:r>
          </a:p>
        </p:txBody>
      </p:sp>
      <p:sp>
        <p:nvSpPr>
          <p:cNvPr id="20" name="Google Shape;406;p15"/>
          <p:cNvSpPr txBox="1"/>
          <p:nvPr/>
        </p:nvSpPr>
        <p:spPr>
          <a:xfrm>
            <a:off x="101037" y="4193089"/>
            <a:ext cx="1914637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Ashish </a:t>
            </a: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Jha</a:t>
            </a:r>
            <a:endParaRPr lang="en-IN"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American Express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  Lakh (2022-23)</a:t>
            </a:r>
          </a:p>
        </p:txBody>
      </p:sp>
      <p:sp>
        <p:nvSpPr>
          <p:cNvPr id="23" name="Google Shape;406;p15"/>
          <p:cNvSpPr txBox="1"/>
          <p:nvPr/>
        </p:nvSpPr>
        <p:spPr>
          <a:xfrm>
            <a:off x="5056268" y="4279647"/>
            <a:ext cx="1978073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Ananya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Singh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American Express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  Lakh (2022-23)</a:t>
            </a:r>
          </a:p>
        </p:txBody>
      </p:sp>
      <p:pic>
        <p:nvPicPr>
          <p:cNvPr id="14" name="Picture 13"/>
          <p:cNvPicPr/>
          <p:nvPr/>
        </p:nvPicPr>
        <p:blipFill>
          <a:blip r:embed="rId4" cstate="print"/>
          <a:srcRect l="7107" t="24062" r="9270" b="23709"/>
          <a:stretch>
            <a:fillRect/>
          </a:stretch>
        </p:blipFill>
        <p:spPr bwMode="auto">
          <a:xfrm>
            <a:off x="2123728" y="1531351"/>
            <a:ext cx="115212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685800"/>
            <a:ext cx="1368152" cy="147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 rotWithShape="1">
          <a:blip r:embed="rId6"/>
          <a:srcRect r="10999" b="14760"/>
          <a:stretch/>
        </p:blipFill>
        <p:spPr bwMode="auto">
          <a:xfrm>
            <a:off x="2055287" y="3661164"/>
            <a:ext cx="1224136" cy="132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dell\Downloads\Ananya_Singh.jpg"/>
          <p:cNvPicPr/>
          <p:nvPr/>
        </p:nvPicPr>
        <p:blipFill rotWithShape="1">
          <a:blip r:embed="rId7"/>
          <a:srcRect b="14825"/>
          <a:stretch/>
        </p:blipFill>
        <p:spPr bwMode="auto">
          <a:xfrm>
            <a:off x="7289110" y="3675713"/>
            <a:ext cx="1243330" cy="140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 descr="American Express Credit Card | Apply for Best American Express Credit Cards  Online- Fincash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9862"/>
            <a:ext cx="1615808" cy="58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American Express Credit Card | Apply for Best American Express Credit Cards  Online- Fincash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07" y="1691965"/>
            <a:ext cx="1615808" cy="58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American Express Credit Card | Apply for Best American Express Credit Cards  Online- Fincash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55" y="3661164"/>
            <a:ext cx="1615808" cy="58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File:Oracle Logo.svg - Wikimedia Commons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" y="1522532"/>
            <a:ext cx="1600574" cy="564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66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"/>
          <p:cNvSpPr/>
          <p:nvPr/>
        </p:nvSpPr>
        <p:spPr>
          <a:xfrm>
            <a:off x="1" y="-94"/>
            <a:ext cx="7921292" cy="780898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/>
          </p:nvPr>
        </p:nvSpPr>
        <p:spPr>
          <a:xfrm>
            <a:off x="-10887" y="9383"/>
            <a:ext cx="7774829" cy="6867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b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</a:br>
            <a:r>
              <a:rPr lang="en-IN" sz="24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4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4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00" name="Google Shape;400;p15"/>
          <p:cNvSpPr/>
          <p:nvPr/>
        </p:nvSpPr>
        <p:spPr>
          <a:xfrm>
            <a:off x="149" y="3232890"/>
            <a:ext cx="1724463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2200"/>
            </a:pPr>
            <a:r>
              <a:rPr lang="en-IN" sz="1650" b="1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Saumya Sharma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200"/>
            </a:pPr>
            <a:r>
              <a:rPr lang="en-IN" sz="1650" b="1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Procter &amp; Gamble 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200"/>
            </a:pPr>
            <a:r>
              <a:rPr lang="en-IN" sz="1650" b="1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16 lakhs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5"/>
          <p:cNvSpPr txBox="1"/>
          <p:nvPr/>
        </p:nvSpPr>
        <p:spPr>
          <a:xfrm>
            <a:off x="1401983" y="933060"/>
            <a:ext cx="4930237" cy="36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IN" sz="2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ACHIEVERS 2021-22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3301" y="165489"/>
            <a:ext cx="697706" cy="61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37" y="1533559"/>
            <a:ext cx="1522688" cy="5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06;p15"/>
          <p:cNvSpPr txBox="1"/>
          <p:nvPr/>
        </p:nvSpPr>
        <p:spPr>
          <a:xfrm>
            <a:off x="101037" y="2207597"/>
            <a:ext cx="1918264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Pushpak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Mentor Graphics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20  Lakh (2021-22)</a:t>
            </a:r>
            <a:endParaRPr sz="1425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Google Shape;406;p15"/>
          <p:cNvSpPr txBox="1"/>
          <p:nvPr/>
        </p:nvSpPr>
        <p:spPr>
          <a:xfrm>
            <a:off x="5086173" y="2361440"/>
            <a:ext cx="1918264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Kalash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Pandey 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Samsung R&amp;D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21  Lakh (2021-22)</a:t>
            </a:r>
            <a:endParaRPr sz="1425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" name="Google Shape;311;p13"/>
          <p:cNvPicPr preferRelativeResize="0"/>
          <p:nvPr/>
        </p:nvPicPr>
        <p:blipFill rotWithShape="1">
          <a:blip r:embed="rId6">
            <a:alphaModFix/>
          </a:blip>
          <a:srcRect t="28580" b="34147"/>
          <a:stretch/>
        </p:blipFill>
        <p:spPr>
          <a:xfrm>
            <a:off x="5086173" y="1580963"/>
            <a:ext cx="1616505" cy="6926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509896" y="1570772"/>
          <a:ext cx="1219598" cy="148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7" imgW="2844720" imgH="3251160" progId="Paint.Picture">
                  <p:embed/>
                </p:oleObj>
              </mc:Choice>
              <mc:Fallback>
                <p:oleObj name="Bitmap Image" r:id="rId7" imgW="2844720" imgH="3251160" progId="Paint.Picture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09896" y="1570772"/>
                        <a:ext cx="1219598" cy="148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130140" y="1388074"/>
          <a:ext cx="1422653" cy="1769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9" imgW="2940120" imgH="3657600" progId="Paint.Picture">
                  <p:embed/>
                </p:oleObj>
              </mc:Choice>
              <mc:Fallback>
                <p:oleObj name="Bitmap Image" r:id="rId9" imgW="2940120" imgH="3657600" progId="Paint.Picture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30140" y="1388074"/>
                        <a:ext cx="1422653" cy="1769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Google Shape;406;p15"/>
          <p:cNvSpPr txBox="1"/>
          <p:nvPr/>
        </p:nvSpPr>
        <p:spPr>
          <a:xfrm>
            <a:off x="101037" y="4193089"/>
            <a:ext cx="2146748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Isha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BlackRock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  Lakh (2021-22)</a:t>
            </a:r>
            <a:endParaRPr sz="1425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517686" y="3326864"/>
          <a:ext cx="1244081" cy="166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11" imgW="2000160" imgH="2673360" progId="Paint.Picture">
                  <p:embed/>
                </p:oleObj>
              </mc:Choice>
              <mc:Fallback>
                <p:oleObj name="Bitmap Image" r:id="rId11" imgW="2000160" imgH="2673360" progId="Paint.Picture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17686" y="3326864"/>
                        <a:ext cx="1244081" cy="166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204842" y="3490364"/>
          <a:ext cx="1357503" cy="157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13" imgW="2114640" imgH="2603520" progId="Paint.Picture">
                  <p:embed/>
                </p:oleObj>
              </mc:Choice>
              <mc:Fallback>
                <p:oleObj name="Bitmap Image" r:id="rId13" imgW="2114640" imgH="2603520" progId="Paint.Pictur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4842" y="3490364"/>
                        <a:ext cx="1357503" cy="1578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Google Shape;406;p15"/>
          <p:cNvSpPr txBox="1"/>
          <p:nvPr/>
        </p:nvSpPr>
        <p:spPr>
          <a:xfrm>
            <a:off x="5056268" y="4279647"/>
            <a:ext cx="1978073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Sparsh</a:t>
            </a: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Gupta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NXP Semiconductor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18  Lakh (2021-22)</a:t>
            </a:r>
            <a:endParaRPr sz="1425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" name="Google Shape;335;p13" descr="Image result for nxp logo hd image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70765" y="3708743"/>
            <a:ext cx="1210865" cy="48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Picture 9" descr="Blackrock - Blackrock Asset Management Logo, HD Png Download - kind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" y="3617068"/>
            <a:ext cx="2434553" cy="54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39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5"/>
          <p:cNvSpPr/>
          <p:nvPr/>
        </p:nvSpPr>
        <p:spPr>
          <a:xfrm>
            <a:off x="1" y="-94"/>
            <a:ext cx="7921292" cy="780533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/>
          </p:nvPr>
        </p:nvSpPr>
        <p:spPr>
          <a:xfrm>
            <a:off x="-10887" y="9383"/>
            <a:ext cx="7774829" cy="6555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IN" sz="20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r>
              <a:rPr lang="en-IN" sz="2000" b="1" dirty="0" smtClean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0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0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02" name="Google Shape;402;p15"/>
          <p:cNvSpPr txBox="1"/>
          <p:nvPr/>
        </p:nvSpPr>
        <p:spPr>
          <a:xfrm>
            <a:off x="1821180" y="968621"/>
            <a:ext cx="4884420" cy="36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IN" sz="2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ACHIEVERS 2020, 2021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3301" y="165489"/>
            <a:ext cx="697706" cy="6153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06;p15"/>
          <p:cNvSpPr txBox="1"/>
          <p:nvPr/>
        </p:nvSpPr>
        <p:spPr>
          <a:xfrm>
            <a:off x="101036" y="2333566"/>
            <a:ext cx="2022692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Nitika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Guptra</a:t>
            </a:r>
            <a:endParaRPr lang="en-IN" sz="1425" b="1" dirty="0"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ARM 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14</a:t>
            </a: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Lakh (2020-2021)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" name="Google Shape;404;p15"/>
          <p:cNvPicPr preferRelativeResize="0"/>
          <p:nvPr/>
        </p:nvPicPr>
        <p:blipFill rotWithShape="1">
          <a:blip r:embed="rId5">
            <a:alphaModFix/>
          </a:blip>
          <a:srcRect l="14172" r="25849" b="39098"/>
          <a:stretch/>
        </p:blipFill>
        <p:spPr>
          <a:xfrm>
            <a:off x="7447407" y="1533563"/>
            <a:ext cx="1174406" cy="14801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05;p15"/>
          <p:cNvSpPr txBox="1"/>
          <p:nvPr/>
        </p:nvSpPr>
        <p:spPr>
          <a:xfrm>
            <a:off x="4887769" y="2173500"/>
            <a:ext cx="2411100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Manasvani</a:t>
            </a: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Sharma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Amazon Technologies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20 Lakh (2019-20)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" name="Google Shape;406;p15"/>
          <p:cNvSpPr txBox="1"/>
          <p:nvPr/>
        </p:nvSpPr>
        <p:spPr>
          <a:xfrm>
            <a:off x="4887769" y="4174988"/>
            <a:ext cx="2411100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Alisha Malhotra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Mentor Graphics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18  Lakh (2019-20)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" name="Google Shape;407;p15"/>
          <p:cNvPicPr preferRelativeResize="0"/>
          <p:nvPr/>
        </p:nvPicPr>
        <p:blipFill rotWithShape="1">
          <a:blip r:embed="rId6">
            <a:alphaModFix/>
          </a:blip>
          <a:srcRect b="22654"/>
          <a:stretch/>
        </p:blipFill>
        <p:spPr>
          <a:xfrm>
            <a:off x="7447407" y="3526162"/>
            <a:ext cx="1231774" cy="144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0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7769" y="3526163"/>
            <a:ext cx="1522688" cy="5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0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7769" y="1587212"/>
            <a:ext cx="1724456" cy="50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3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7837" y="1674810"/>
            <a:ext cx="1413395" cy="145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50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67837" y="3505447"/>
            <a:ext cx="1413395" cy="14660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406;p15"/>
          <p:cNvSpPr txBox="1"/>
          <p:nvPr/>
        </p:nvSpPr>
        <p:spPr>
          <a:xfrm>
            <a:off x="77285" y="4174988"/>
            <a:ext cx="1974715" cy="79635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-IN" sz="1425" b="1" dirty="0" err="1">
                <a:latin typeface="Cambria"/>
                <a:ea typeface="Cambria"/>
                <a:cs typeface="Cambria"/>
                <a:sym typeface="Cambria"/>
              </a:rPr>
              <a:t>Rajeshwar</a:t>
            </a: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 Singh</a:t>
            </a: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Bain &amp; Co.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n-IN" sz="1425" b="1" dirty="0">
                <a:latin typeface="Cambria"/>
                <a:ea typeface="Cambria"/>
                <a:cs typeface="Cambria"/>
                <a:sym typeface="Cambria"/>
              </a:rPr>
              <a:t>12</a:t>
            </a:r>
            <a:r>
              <a:rPr lang="en-IN" sz="1425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Lakh (2020-2021)</a:t>
            </a:r>
            <a:endParaRPr sz="1425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1037" y="1717180"/>
          <a:ext cx="1231619" cy="54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11" imgW="2584440" imgH="1149480" progId="Paint.Picture">
                  <p:embed/>
                </p:oleObj>
              </mc:Choice>
              <mc:Fallback>
                <p:oleObj name="Bitmap Image" r:id="rId11" imgW="2584440" imgH="1149480" progId="Paint.Picture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1037" y="1717180"/>
                        <a:ext cx="1231619" cy="54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582" y="3471267"/>
          <a:ext cx="1280528" cy="64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13" imgW="2006640" imgH="1009800" progId="Paint.Picture">
                  <p:embed/>
                </p:oleObj>
              </mc:Choice>
              <mc:Fallback>
                <p:oleObj name="Bitmap Image" r:id="rId13" imgW="2006640" imgH="1009800" progId="Paint.Picture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582" y="3471267"/>
                        <a:ext cx="1280528" cy="64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950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Star Achievers</a:t>
            </a:r>
          </a:p>
        </p:txBody>
      </p:sp>
      <p:pic>
        <p:nvPicPr>
          <p:cNvPr id="1026" name="Picture 2" descr="D:\TIET\Microsites\Photos alumni\Anaterpreet_Goog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20072" y="641788"/>
            <a:ext cx="1333128" cy="1301311"/>
          </a:xfrm>
          <a:prstGeom prst="rect">
            <a:avLst/>
          </a:prstGeom>
          <a:noFill/>
        </p:spPr>
      </p:pic>
      <p:pic>
        <p:nvPicPr>
          <p:cNvPr id="1027" name="Picture 3" descr="D:\TIET\Microsites\Photos alumni\arjun gill.jpg"/>
          <p:cNvPicPr>
            <a:picLocks noChangeAspect="1" noChangeArrowheads="1"/>
          </p:cNvPicPr>
          <p:nvPr/>
        </p:nvPicPr>
        <p:blipFill>
          <a:blip r:embed="rId3"/>
          <a:srcRect l="7407" r="14814" b="14815"/>
          <a:stretch>
            <a:fillRect/>
          </a:stretch>
        </p:blipFill>
        <p:spPr bwMode="auto">
          <a:xfrm>
            <a:off x="2987824" y="637439"/>
            <a:ext cx="1431776" cy="1311104"/>
          </a:xfrm>
          <a:prstGeom prst="rect">
            <a:avLst/>
          </a:prstGeom>
          <a:noFill/>
        </p:spPr>
      </p:pic>
      <p:pic>
        <p:nvPicPr>
          <p:cNvPr id="1028" name="Picture 4" descr="D:\TIET\Microsites\Photos alumni\harsh set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645200"/>
            <a:ext cx="1434792" cy="124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90800" y="2057400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Arjun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Gill</a:t>
            </a:r>
          </a:p>
          <a:p>
            <a:pPr lvl="0" algn="ctr"/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2004-08)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Hardware Engineer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Intel, 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057400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Harsh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Setia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2000-04)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Director R&amp;D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Samsung,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Bangaluru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057400"/>
            <a:ext cx="1981200" cy="964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Antarpreet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Singh</a:t>
            </a:r>
          </a:p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2003-07)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Hardware Engineer </a:t>
            </a:r>
          </a:p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Google, USA</a:t>
            </a:r>
          </a:p>
        </p:txBody>
      </p:sp>
      <p:pic>
        <p:nvPicPr>
          <p:cNvPr id="1029" name="Picture 5" descr="D:\TIET\Microsites\Photos alumni\Akashvi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6502" y="699542"/>
            <a:ext cx="1322697" cy="124355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934200" y="2057400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Akashvir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Mann</a:t>
            </a:r>
          </a:p>
          <a:p>
            <a:pPr lvl="0" algn="ctr"/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2004-08)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Sr. Product Manager  Amazon, USA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4400551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Suresh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Malhotra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2008-12)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Product Manager at Amazon, USA</a:t>
            </a:r>
          </a:p>
        </p:txBody>
      </p:sp>
      <p:pic>
        <p:nvPicPr>
          <p:cNvPr id="1030" name="Picture 6" descr="D:\TIET\Microsites\Photos alumni\Suresh Malhotr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576" y="3147814"/>
            <a:ext cx="1301823" cy="1195586"/>
          </a:xfrm>
          <a:prstGeom prst="rect">
            <a:avLst/>
          </a:prstGeom>
          <a:noFill/>
        </p:spPr>
      </p:pic>
      <p:pic>
        <p:nvPicPr>
          <p:cNvPr id="1031" name="Picture 7" descr="D:\TIET\Microsites\Photos alumni\Ravik.jpg"/>
          <p:cNvPicPr>
            <a:picLocks noChangeAspect="1" noChangeArrowheads="1"/>
          </p:cNvPicPr>
          <p:nvPr/>
        </p:nvPicPr>
        <p:blipFill>
          <a:blip r:embed="rId7"/>
          <a:srcRect l="26889" t="7333" r="30445" b="50000"/>
          <a:stretch>
            <a:fillRect/>
          </a:stretch>
        </p:blipFill>
        <p:spPr bwMode="auto">
          <a:xfrm>
            <a:off x="3059832" y="3147814"/>
            <a:ext cx="1283567" cy="119558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438400" y="4427920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Ravik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Hasija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2009-13)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Software Eng -II Microsoft, USA</a:t>
            </a:r>
          </a:p>
        </p:txBody>
      </p:sp>
      <p:pic>
        <p:nvPicPr>
          <p:cNvPr id="1032" name="Picture 8" descr="D:\TIET\Microsites\Photos alumni\Pushpinde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8104" y="3232398"/>
            <a:ext cx="1121296" cy="111100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010400" y="4400551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Jatin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Arora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2012-16)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Design Engineer    NXP, India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4400" y="4427920"/>
            <a:ext cx="198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Pushpinder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Singh</a:t>
            </a:r>
          </a:p>
          <a:p>
            <a:pPr lvl="0" algn="ctr"/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IN" sz="1400" b="1" dirty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B.E. EIC </a:t>
            </a:r>
            <a:r>
              <a:rPr lang="en-IN" sz="1400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2010-14)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Software Eng -II Apple, USA</a:t>
            </a:r>
          </a:p>
        </p:txBody>
      </p:sp>
      <p:pic>
        <p:nvPicPr>
          <p:cNvPr id="1034" name="Picture 10" descr="Jatin Aror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40352" y="3291830"/>
            <a:ext cx="1175047" cy="1051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46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7"/>
          <p:cNvSpPr/>
          <p:nvPr/>
        </p:nvSpPr>
        <p:spPr>
          <a:xfrm>
            <a:off x="0" y="-94"/>
            <a:ext cx="7921350" cy="780975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2400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7"/>
          <p:cNvSpPr txBox="1">
            <a:spLocks noGrp="1"/>
          </p:cNvSpPr>
          <p:nvPr>
            <p:ph type="title"/>
          </p:nvPr>
        </p:nvSpPr>
        <p:spPr>
          <a:xfrm>
            <a:off x="-10886" y="9383"/>
            <a:ext cx="7774875" cy="655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IN" sz="2700" b="1" dirty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 </a:t>
            </a:r>
            <a:r>
              <a:rPr lang="en-IN" sz="27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Electronics (Instrumentation &amp; Control) </a:t>
            </a:r>
            <a:r>
              <a:rPr lang="en-IN" sz="2800" b="1" dirty="0">
                <a:solidFill>
                  <a:srgbClr val="FFFFFF"/>
                </a:solidFill>
                <a:latin typeface="Gentium Basic"/>
                <a:ea typeface="Gentium Basic"/>
                <a:cs typeface="Gentium Basic"/>
                <a:sym typeface="Gentium Basic"/>
              </a:rPr>
              <a:t>ENGINEERING </a:t>
            </a:r>
            <a:r>
              <a:rPr lang="en-IN" sz="2700" b="1" dirty="0" smtClean="0">
                <a:solidFill>
                  <a:schemeClr val="lt1"/>
                </a:solidFill>
                <a:latin typeface="Gentium Basic"/>
                <a:ea typeface="Gentium Basic"/>
                <a:cs typeface="Gentium Basic"/>
                <a:sym typeface="Gentium Basic"/>
              </a:rPr>
              <a:t>Placements</a:t>
            </a:r>
            <a:endParaRPr sz="2700" b="1" dirty="0">
              <a:solidFill>
                <a:schemeClr val="lt1"/>
              </a:solidFill>
              <a:latin typeface="Gentium Basic"/>
              <a:ea typeface="Gentium Basic"/>
              <a:cs typeface="Gentium Basic"/>
              <a:sym typeface="Gentium Basic"/>
            </a:endParaRPr>
          </a:p>
        </p:txBody>
      </p:sp>
      <p:sp>
        <p:nvSpPr>
          <p:cNvPr id="430" name="Google Shape;430;p17"/>
          <p:cNvSpPr txBox="1"/>
          <p:nvPr/>
        </p:nvSpPr>
        <p:spPr>
          <a:xfrm>
            <a:off x="2400203" y="780804"/>
            <a:ext cx="3887325" cy="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IN" sz="2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ACHIEVER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7"/>
          <p:cNvSpPr txBox="1"/>
          <p:nvPr/>
        </p:nvSpPr>
        <p:spPr>
          <a:xfrm>
            <a:off x="3570417" y="1409635"/>
            <a:ext cx="3770692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IN" sz="1500" b="1" dirty="0" err="1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Kalash</a:t>
            </a:r>
            <a:r>
              <a:rPr lang="en-IN" sz="15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Pandey</a:t>
            </a:r>
            <a:endParaRPr sz="1500" dirty="0">
              <a:solidFill>
                <a:srgbClr val="000000"/>
              </a:solidFill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EIC  2022 graduate</a:t>
            </a:r>
          </a:p>
          <a:p>
            <a:pPr>
              <a:buClr>
                <a:srgbClr val="000000"/>
              </a:buClr>
              <a:buSzPts val="1800"/>
            </a:pPr>
            <a:endParaRPr lang="en-IN" sz="1500" b="1" dirty="0">
              <a:solidFill>
                <a:schemeClr val="dk1"/>
              </a:solidFill>
              <a:latin typeface="Quintessential"/>
              <a:sym typeface="Quintessent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rgbClr val="C00000"/>
                </a:solidFill>
                <a:latin typeface="Quintessential"/>
                <a:sym typeface="Quintessential"/>
              </a:rPr>
              <a:t>SAMSUNG R&amp;D: 21 Lakh</a:t>
            </a:r>
          </a:p>
          <a:p>
            <a:pPr>
              <a:buClr>
                <a:srgbClr val="000000"/>
              </a:buClr>
              <a:buSzPts val="1800"/>
            </a:pPr>
            <a:r>
              <a:rPr lang="en-IN" sz="1500" b="1" dirty="0">
                <a:solidFill>
                  <a:srgbClr val="00B050"/>
                </a:solidFill>
                <a:latin typeface="Quintessential"/>
                <a:sym typeface="Quintessential"/>
              </a:rPr>
              <a:t>Mentor Graphics 20 Lakh</a:t>
            </a:r>
          </a:p>
          <a:p>
            <a:pPr>
              <a:buSzPts val="1800"/>
            </a:pPr>
            <a:r>
              <a:rPr lang="en-IN" sz="15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Quintessential"/>
                <a:sym typeface="Quintessential"/>
              </a:rPr>
              <a:t>ARM : 18 Lakh</a:t>
            </a:r>
          </a:p>
          <a:p>
            <a:pPr>
              <a:buClr>
                <a:srgbClr val="000000"/>
              </a:buClr>
              <a:buSzPts val="1800"/>
            </a:pPr>
            <a:endParaRPr sz="1350" b="1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pic>
        <p:nvPicPr>
          <p:cNvPr id="435" name="Google Shape;43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683" y="45440"/>
            <a:ext cx="893649" cy="893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418;p16"/>
          <p:cNvGrpSpPr/>
          <p:nvPr/>
        </p:nvGrpSpPr>
        <p:grpSpPr>
          <a:xfrm>
            <a:off x="5591556" y="2903220"/>
            <a:ext cx="2752344" cy="1844040"/>
            <a:chOff x="6693408" y="3965448"/>
            <a:chExt cx="4279392" cy="2764536"/>
          </a:xfrm>
        </p:grpSpPr>
        <p:sp>
          <p:nvSpPr>
            <p:cNvPr id="13" name="Google Shape;419;p16"/>
            <p:cNvSpPr/>
            <p:nvPr/>
          </p:nvSpPr>
          <p:spPr>
            <a:xfrm>
              <a:off x="6693408" y="3965448"/>
              <a:ext cx="4279392" cy="2764536"/>
            </a:xfrm>
            <a:prstGeom prst="irregularSeal2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20;p16"/>
            <p:cNvSpPr txBox="1"/>
            <p:nvPr/>
          </p:nvSpPr>
          <p:spPr>
            <a:xfrm rot="20778969">
              <a:off x="7235399" y="4774529"/>
              <a:ext cx="3056090" cy="1349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3600"/>
              </a:pPr>
              <a:r>
                <a:rPr lang="en-IN" sz="2700" dirty="0">
                  <a:solidFill>
                    <a:srgbClr val="FF0000"/>
                  </a:solidFill>
                  <a:latin typeface="Algerian"/>
                  <a:ea typeface="Algerian"/>
                  <a:cs typeface="Algerian"/>
                  <a:sym typeface="Algerian"/>
                </a:rPr>
                <a:t>Multiple OFFERS</a:t>
              </a:r>
              <a:endParaRPr sz="2700" dirty="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endParaRPr>
            </a:p>
          </p:txBody>
        </p:sp>
      </p:grp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26194" y="1425740"/>
          <a:ext cx="2473765" cy="307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5" imgW="2940120" imgH="3657600" progId="Paint.Picture">
                  <p:embed/>
                </p:oleObj>
              </mc:Choice>
              <mc:Fallback>
                <p:oleObj name="Bitmap Image" r:id="rId5" imgW="2940120" imgH="3657600" progId="Paint.Picture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6194" y="1425740"/>
                        <a:ext cx="2473765" cy="307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12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529</TotalTime>
  <Words>682</Words>
  <Application>Microsoft Office PowerPoint</Application>
  <PresentationFormat>On-screen Show (16:9)</PresentationFormat>
  <Paragraphs>168</Paragraphs>
  <Slides>13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Apothecary</vt:lpstr>
      <vt:lpstr>Bitmap Image</vt:lpstr>
      <vt:lpstr>Program highlights</vt:lpstr>
      <vt:lpstr>Program highlights</vt:lpstr>
      <vt:lpstr>Electronics (Instrumentation &amp; Control) ENGINEERING :Placements</vt:lpstr>
      <vt:lpstr>Electronics (Instrumentation &amp; Control)  ENGINEERING Placements</vt:lpstr>
      <vt:lpstr>Electronics (Instrumentation &amp; Control)  ENGINEERING Placements</vt:lpstr>
      <vt:lpstr>Electronics (Instrumentation &amp; Control)  ENGINEERING Placements</vt:lpstr>
      <vt:lpstr>Electronics (Instrumentation &amp; Control) ENGINEERING Placements</vt:lpstr>
      <vt:lpstr>Star Achievers</vt:lpstr>
      <vt:lpstr> Electronics (Instrumentation &amp; Control) ENGINEERING Placements</vt:lpstr>
      <vt:lpstr> Electronics (Instrumentation &amp; Control) ENGINEERING Placements</vt:lpstr>
      <vt:lpstr>PowerPoint Presentation</vt:lpstr>
      <vt:lpstr>PowerPoint Presentation</vt:lpstr>
      <vt:lpstr>Electronics (Instrumentation &amp; Control)  ENGINEERING Placements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Electronics  (Instrumentation &amp; Control)</dc:title>
  <dc:creator>Mandeep singh</dc:creator>
  <cp:lastModifiedBy>TIET</cp:lastModifiedBy>
  <cp:revision>32</cp:revision>
  <dcterms:created xsi:type="dcterms:W3CDTF">2020-11-21T06:05:27Z</dcterms:created>
  <dcterms:modified xsi:type="dcterms:W3CDTF">2024-02-01T10:52:40Z</dcterms:modified>
</cp:coreProperties>
</file>